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Proxima Nova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67D8107-5402-4E7C-BAA2-C659363FA5ED}">
  <a:tblStyle styleId="{C67D8107-5402-4E7C-BAA2-C659363FA5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ProximaNova-bold.fntdata"/><Relationship Id="rId27" Type="http://schemas.openxmlformats.org/officeDocument/2006/relationships/font" Target="fonts/ProximaNova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ProximaNova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ProximaNova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c3659c3d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c3659c3d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c3659c3d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ec3659c3d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c3659c3d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ec3659c3d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c3659c3d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c3659c3d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c3659c3d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c3659c3d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c3659c3d4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c3659c3d4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c3659c3d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ec3659c3d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c3659c3d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ec3659c3d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7483185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7483185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5a1b4e583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5a1b4e583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890d699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890d699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a1b4e583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a1b4e583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5a1b4e583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e5a1b4e583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83fa8560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b83fa8560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e5a1b4e583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e5a1b4e583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626d24df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626d24df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5a1b4e583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5a1b4e583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c3659c3d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ec3659c3d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ec3659c3d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ec3659c3d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Módulo 3: Introducción al modelado de datos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Diplomatura en Ciencias Sociales Computacionales y Humanidades Digitales (IDAES-UNSAM) - Agosto 2021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b="37818" l="15544" r="15948" t="36940"/>
          <a:stretch/>
        </p:blipFill>
        <p:spPr>
          <a:xfrm>
            <a:off x="7195950" y="284375"/>
            <a:ext cx="1684874" cy="46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II.El enfoque del set de testing y el 80-20.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Separamos data, no entrenamos con esa y la usamos para testear</a:t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557875"/>
            <a:ext cx="4671000" cy="30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Dividimos a la data con la que contamos de forma aleatoria en dos partes: una de entrenamiento </a:t>
            </a:r>
            <a:r>
              <a:rPr lang="en-GB">
                <a:highlight>
                  <a:schemeClr val="lt2"/>
                </a:highlight>
              </a:rPr>
              <a:t>(training set)</a:t>
            </a:r>
            <a:r>
              <a:rPr lang="en-GB"/>
              <a:t> y una de testeo </a:t>
            </a:r>
            <a:r>
              <a:rPr lang="en-GB">
                <a:highlight>
                  <a:schemeClr val="lt2"/>
                </a:highlight>
              </a:rPr>
              <a:t>(testing set)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La proporción es arbitraria. Usualmente es 80-20.</a:t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1425" y="1083575"/>
            <a:ext cx="2886075" cy="373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III.¿Por qué es necesaria la Cross-Validation?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 un solo testing set, nos exponemos a variabilidad</a:t>
            </a:r>
            <a:endParaRPr/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311700" y="1152475"/>
            <a:ext cx="30738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Si usamos un solo testing set, el test error con el que evaluemos al modelo dependerá mucho de cuáles casos quedaron seleccionados para el testing set. La validación cruzada (cross-validation) nos permite superar este problema.</a:t>
            </a:r>
            <a:endParaRPr/>
          </a:p>
        </p:txBody>
      </p:sp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5483" y="1152475"/>
            <a:ext cx="5446816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IV.Leave-one-out Cross-Validation (LOOCV).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LOOCV es entrenar en sets sucesivos de n-1 casos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5821075" y="1152475"/>
            <a:ext cx="30111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En LOOCV, primero entrenamos al modelo con todo el dataset menos la primera observación y testeamos en esa primera observación. Luego lo mismo con cada una de las observaciones.</a:t>
            </a:r>
            <a:endParaRPr/>
          </a:p>
        </p:txBody>
      </p:sp>
      <p:pic>
        <p:nvPicPr>
          <p:cNvPr id="145" name="Google Shape;1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152475"/>
            <a:ext cx="5509378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V.k-Fold Cross-Validation.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K-fold es el método más usado, usualmente k=5 ó k=10</a:t>
            </a:r>
            <a:endParaRPr/>
          </a:p>
        </p:txBody>
      </p:sp>
      <p:sp>
        <p:nvSpPr>
          <p:cNvPr id="156" name="Google Shape;156;p29"/>
          <p:cNvSpPr txBox="1"/>
          <p:nvPr>
            <p:ph idx="1" type="body"/>
          </p:nvPr>
        </p:nvSpPr>
        <p:spPr>
          <a:xfrm>
            <a:off x="311700" y="1152475"/>
            <a:ext cx="33390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K-fold cross-validation tiene todas las mismas ventajas que LOOCV, pero además reduce la varianza de LOOCV y es computacionalmente más eficiente.</a:t>
            </a:r>
            <a:endParaRPr/>
          </a:p>
        </p:txBody>
      </p:sp>
      <p:pic>
        <p:nvPicPr>
          <p:cNvPr id="157" name="Google Shape;15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0726" y="1533475"/>
            <a:ext cx="5181575" cy="281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Vamos al break y luego al práctico con Tomi</a:t>
            </a:r>
            <a:endParaRPr/>
          </a:p>
        </p:txBody>
      </p:sp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175" y="1424400"/>
            <a:ext cx="8697662" cy="3130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0"/>
          <p:cNvSpPr/>
          <p:nvPr/>
        </p:nvSpPr>
        <p:spPr>
          <a:xfrm rot="10800000">
            <a:off x="4880200" y="2241863"/>
            <a:ext cx="457500" cy="4182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semana que viene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Contenidos por clase</a:t>
            </a:r>
            <a:endParaRPr/>
          </a:p>
        </p:txBody>
      </p:sp>
      <p:graphicFrame>
        <p:nvGraphicFramePr>
          <p:cNvPr id="67" name="Google Shape;67;p14"/>
          <p:cNvGraphicFramePr/>
          <p:nvPr/>
        </p:nvGraphicFramePr>
        <p:xfrm>
          <a:off x="311750" y="123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{C67D8107-5402-4E7C-BAA2-C659363FA5ED}</a:tableStyleId>
              </a:tblPr>
              <a:tblGrid>
                <a:gridCol w="1191000"/>
                <a:gridCol w="1191000"/>
                <a:gridCol w="3645300"/>
                <a:gridCol w="1246650"/>
                <a:gridCol w="1246650"/>
              </a:tblGrid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Clase</a:t>
                      </a:r>
                      <a:endParaRPr b="1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Fecha</a:t>
                      </a:r>
                      <a:endParaRPr b="1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Temas</a:t>
                      </a:r>
                      <a:endParaRPr b="1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Capítulos de ISLR</a:t>
                      </a:r>
                      <a:endParaRPr b="1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Guías prácticas</a:t>
                      </a:r>
                      <a:endParaRPr b="1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10/8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Intro, tipos de modelos, trade-offs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1a y 1b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17/8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Regresión lineal simple, múltiple y KNN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2a y 2b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24/8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Clasificación: regresión logística, LDA, KNN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3a y 3b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31/8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Cross-validation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4a y 4b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7/9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Model selection: lasso, ridge, PCA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5a y 5b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14/9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Intro a polinomiales, step, basis, splines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6a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martes que viene, 7 de septiembre</a:t>
            </a:r>
            <a:endParaRPr/>
          </a:p>
        </p:txBody>
      </p:sp>
      <p:sp>
        <p:nvSpPr>
          <p:cNvPr id="175" name="Google Shape;175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Teórico: </a:t>
            </a:r>
            <a:r>
              <a:rPr lang="en-GB"/>
              <a:t>Model selection: lasso, ridge, PCA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Práctico: resolver guía P4b. Traer dudas y/o comentarios.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Invitado: Dawoon Choi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Data Science Team Lead en Mercado Libre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Ex Director General de Ciencias de la Información GCBA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MSc Data Mining UBA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Ingeniero en Sistemas de Información UTN</a:t>
            </a:r>
            <a:endParaRPr/>
          </a:p>
        </p:txBody>
      </p:sp>
      <p:pic>
        <p:nvPicPr>
          <p:cNvPr id="176" name="Google Shape;1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1875" y="2188450"/>
            <a:ext cx="2380426" cy="238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Estructura de las clases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175" y="1424400"/>
            <a:ext cx="8697662" cy="31309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 rot="10800000">
            <a:off x="4865100" y="1236775"/>
            <a:ext cx="457500" cy="4182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Bienvenida Clara!</a:t>
            </a:r>
            <a:endParaRPr/>
          </a:p>
        </p:txBody>
      </p:sp>
      <p:sp>
        <p:nvSpPr>
          <p:cNvPr id="80" name="Google Shape;80;p16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Proxima Nova"/>
              <a:buChar char="●"/>
            </a:pPr>
            <a:r>
              <a:rPr lang="en-GB" sz="18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Invitada: Clara Calí Mella</a:t>
            </a:r>
            <a:endParaRPr sz="180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Font typeface="Proxima Nova"/>
              <a:buChar char="○"/>
            </a:pPr>
            <a:r>
              <a:rPr lang="en-GB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Clinical Trial Analytics and Insights Manager en Bayer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Font typeface="Proxima Nova"/>
              <a:buChar char="○"/>
            </a:pPr>
            <a:r>
              <a:rPr lang="en-GB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7 años de experiencia en Data en Accenture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Font typeface="Proxima Nova"/>
              <a:buChar char="○"/>
            </a:pPr>
            <a:r>
              <a:rPr lang="en-GB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MSc Management &amp; Analytics UTDT (tesis pendiente de revisión)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Font typeface="Proxima Nova"/>
              <a:buChar char="○"/>
            </a:pPr>
            <a:r>
              <a:rPr lang="en-GB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Licenciada en Filosofía UBA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9525" y="2176100"/>
            <a:ext cx="2392776" cy="239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Teórico 4: </a:t>
            </a:r>
            <a:r>
              <a:rPr lang="en-GB"/>
              <a:t>Cross-validation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6520" y="152400"/>
            <a:ext cx="387096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¿Por qué dividir en set de training y set de testing? Overfitting.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El enfoque del set de testing y el 80-20.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¿Por qué es necesaria la Cross-Validation?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Leave-one-out Cross-Validation (LOOCV).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k</a:t>
            </a:r>
            <a:r>
              <a:rPr lang="en-GB"/>
              <a:t>-Fold Cross-Validation.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I.¿Por qué dividir en set de training y set de testing? Overfitting.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Queremos que el modelo prediga data nueva, no la de entrenamiento</a:t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875" y="1790182"/>
            <a:ext cx="3565425" cy="2397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1" y="1377450"/>
            <a:ext cx="4955175" cy="359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